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6256000" cy="9144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Open Sans ExtraBold" panose="020B0906030804020204" pitchFamily="34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PeFsfZtLtxo0Qw9H8AfBaA==" hashData="fGAh97lQtf1l15ilCJYd2f/GJcPe7GkO0o+dYa2NMnn7mC6Y/6SmbcvywqFry3kVt6zJFJgoDMIsiPevhK4R6w=="/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nWNpe4y6zJZaC+EpU+ysLgOadZ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eghana Chitnis" initials="" lastIdx="5" clrIdx="0"/>
  <p:cmAuthor id="1" name="Atul Kumar Singh" initials="AKS" lastIdx="4" clrIdx="1">
    <p:extLst>
      <p:ext uri="{19B8F6BF-5375-455C-9EA6-DF929625EA0E}">
        <p15:presenceInfo xmlns:p15="http://schemas.microsoft.com/office/powerpoint/2012/main" userId="S-1-5-21-3229900463-265664438-3149261972-66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66"/>
    <a:srgbClr val="839788"/>
    <a:srgbClr val="162E5D"/>
    <a:srgbClr val="44AAFE"/>
    <a:srgbClr val="EFC88B"/>
    <a:srgbClr val="378589"/>
    <a:srgbClr val="0284EF"/>
    <a:srgbClr val="C7D3DD"/>
    <a:srgbClr val="009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1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customschemas.google.com/relationships/presentationmetadata" Target="meta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9-25T09:28:00.711" idx="1">
    <p:pos x="758" y="1365"/>
    <p:text>+atul.singh@simplilearn.net Change the tone of these statements to say what they can achieve by learning those tools and concepts.
Add more course objectives and rephrase the last point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zmyoAI"/>
      </p:ext>
    </p:extLst>
  </p:cm>
  <p:cm authorId="1" dt="2019-11-18T16:38:27.764" idx="1">
    <p:pos x="758" y="1501"/>
    <p:text>Done</p:text>
    <p:extLst>
      <p:ext uri="{C676402C-5697-4E1C-873F-D02D1690AC5C}">
        <p15:threadingInfo xmlns:p15="http://schemas.microsoft.com/office/powerpoint/2012/main" timeZoneBias="-330">
          <p15:parentCm authorId="0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9-25T09:28:32.916" idx="2">
    <p:pos x="6099" y="2049"/>
    <p:text>Change the image +atul.singh@simplilearn.net
_Assigned to Atul Kumar Singh_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zmyoAU"/>
      </p:ext>
    </p:extLst>
  </p:cm>
  <p:cm authorId="1" dt="2019-11-18T16:41:17.488" idx="2">
    <p:pos x="6099" y="2185"/>
    <p:text>Resolved</p:text>
    <p:extLst>
      <p:ext uri="{C676402C-5697-4E1C-873F-D02D1690AC5C}">
        <p15:threadingInfo xmlns:p15="http://schemas.microsoft.com/office/powerpoint/2012/main" timeZoneBias="-330">
          <p15:parentCm authorId="0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9-25T09:29:34.953" idx="3">
    <p:pos x="6000" y="0"/>
    <p:text>+atul.singh@simplilearn.net Check the alignment. This and slide 6
_Assigned to Atul Kumar Singh_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zmyoAY"/>
      </p:ext>
    </p:extLst>
  </p:cm>
  <p:cm authorId="0" dt="2019-09-25T09:31:54.264" idx="4">
    <p:pos x="6000" y="100"/>
    <p:text>Add more details to each milestone, stating the major concepts they will learn in each step. Also, mentioned the demos and lesson-end projects +atul.singh@simplilearn.net
_Assigned to Atul Kumar Singh_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zmyoDk"/>
      </p:ext>
    </p:extLst>
  </p:cm>
  <p:cm authorId="1" dt="2019-11-18T17:24:34.193" idx="3">
    <p:pos x="6000" y="236"/>
    <p:text>project details will add once we recive them from program.</p:text>
    <p:extLst>
      <p:ext uri="{C676402C-5697-4E1C-873F-D02D1690AC5C}">
        <p15:threadingInfo xmlns:p15="http://schemas.microsoft.com/office/powerpoint/2012/main" timeZoneBias="-330">
          <p15:parentCm authorId="0" idx="4"/>
        </p15:threadingInfo>
      </p:ext>
    </p:extLst>
  </p:cm>
  <p:cm authorId="1" dt="2019-11-18T17:25:31.365" idx="4">
    <p:pos x="6000" y="372"/>
    <p:text>Also, I feel adding demo details, won't add much value.</p:text>
    <p:extLst>
      <p:ext uri="{C676402C-5697-4E1C-873F-D02D1690AC5C}">
        <p15:threadingInfo xmlns:p15="http://schemas.microsoft.com/office/powerpoint/2012/main" timeZoneBias="-330">
          <p15:parentCm authorId="0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Audio Script: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Course Outline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course consists of the following lessons: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Introduction to Big Data and Hadoop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Hadoop Architecture, Distributed Storage (HDFS), and YARN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Data Ingestion into Big Data Systems and ETL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Distributed Processing - MapReduce Framework and Pig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Apache Hive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NoSQL Databases - HBase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Basics of Functional Programming and Scala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Apache Spark - Next Generation Big Data Framework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Processing RDDs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Spark SQL - Processing DataFrames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Spark MLlib: Modeling Big Data with Spark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Stream Processing Frameworks and Spark Streaming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Spark GraphX</a:t>
            </a:r>
            <a:endParaRPr/>
          </a:p>
        </p:txBody>
      </p:sp>
      <p:sp>
        <p:nvSpPr>
          <p:cNvPr id="429" name="Google Shape;4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1"/>
          <p:cNvSpPr txBox="1">
            <a:spLocks noGrp="1"/>
          </p:cNvSpPr>
          <p:nvPr>
            <p:ph type="body" idx="1"/>
          </p:nvPr>
        </p:nvSpPr>
        <p:spPr>
          <a:xfrm>
            <a:off x="8753642" y="4201720"/>
            <a:ext cx="7212263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quiz q">
  <p:cSld name="2_quiz q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20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20"/>
          <p:cNvSpPr txBox="1">
            <a:spLocks noGrp="1"/>
          </p:cNvSpPr>
          <p:nvPr>
            <p:ph type="body" idx="2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1664103" y="285270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664103" y="367380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664101" y="449490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664103" y="531600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3"/>
          </p:nvPr>
        </p:nvSpPr>
        <p:spPr>
          <a:xfrm>
            <a:off x="2329744" y="276198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4"/>
          </p:nvPr>
        </p:nvSpPr>
        <p:spPr>
          <a:xfrm>
            <a:off x="2329744" y="358259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5"/>
          </p:nvPr>
        </p:nvSpPr>
        <p:spPr>
          <a:xfrm>
            <a:off x="2329744" y="440319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6"/>
          </p:nvPr>
        </p:nvSpPr>
        <p:spPr>
          <a:xfrm>
            <a:off x="2329744" y="522380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664101" y="6137097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7"/>
          </p:nvPr>
        </p:nvSpPr>
        <p:spPr>
          <a:xfrm>
            <a:off x="2310170" y="604440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322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0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141" name="Google Shape;141;p20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quiz ans">
  <p:cSld name="2_quiz a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1" y="6798914"/>
            <a:ext cx="16256001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433971" y="7456927"/>
            <a:ext cx="15267333" cy="12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36422" y="6835848"/>
            <a:ext cx="3232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21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396856" y="7371304"/>
            <a:ext cx="15462286" cy="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21"/>
          <p:cNvSpPr txBox="1">
            <a:spLocks noGrp="1"/>
          </p:cNvSpPr>
          <p:nvPr>
            <p:ph type="body" idx="2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F37"/>
              </a:buClr>
              <a:buSzPts val="2400"/>
              <a:buNone/>
              <a:defRPr sz="2400" b="1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7" name="Google Shape;157;p21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21"/>
          <p:cNvSpPr txBox="1">
            <a:spLocks noGrp="1"/>
          </p:cNvSpPr>
          <p:nvPr>
            <p:ph type="body" idx="3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>
            <a:spLocks noGrp="1"/>
          </p:cNvSpPr>
          <p:nvPr>
            <p:ph type="body" idx="4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1664103" y="285270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664103" y="367380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1664101" y="449490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664103" y="531600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5"/>
          </p:nvPr>
        </p:nvSpPr>
        <p:spPr>
          <a:xfrm>
            <a:off x="2329744" y="276198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6"/>
          </p:nvPr>
        </p:nvSpPr>
        <p:spPr>
          <a:xfrm>
            <a:off x="2329744" y="358259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7"/>
          </p:nvPr>
        </p:nvSpPr>
        <p:spPr>
          <a:xfrm>
            <a:off x="2329744" y="440319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8"/>
          </p:nvPr>
        </p:nvSpPr>
        <p:spPr>
          <a:xfrm>
            <a:off x="2329744" y="522380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1664101" y="6137097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9"/>
          </p:nvPr>
        </p:nvSpPr>
        <p:spPr>
          <a:xfrm>
            <a:off x="2310170" y="604440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322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1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174" name="Google Shape;174;p21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q">
  <p:cSld name="1_quiz q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85" name="Google Shape;185;p22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p22"/>
          <p:cNvSpPr txBox="1">
            <a:spLocks noGrp="1"/>
          </p:cNvSpPr>
          <p:nvPr>
            <p:ph type="body" idx="2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3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4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2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195" name="Google Shape;195;p22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1" y="6798914"/>
            <a:ext cx="16256001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433971" y="7456927"/>
            <a:ext cx="15267333" cy="12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436422" y="6835848"/>
            <a:ext cx="3232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23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396856" y="7371304"/>
            <a:ext cx="15462286" cy="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23"/>
          <p:cNvSpPr txBox="1">
            <a:spLocks noGrp="1"/>
          </p:cNvSpPr>
          <p:nvPr>
            <p:ph type="body" idx="2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F37"/>
              </a:buClr>
              <a:buSzPts val="2400"/>
              <a:buNone/>
              <a:defRPr sz="2400" b="1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1" name="Google Shape;211;p23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23"/>
          <p:cNvSpPr txBox="1">
            <a:spLocks noGrp="1"/>
          </p:cNvSpPr>
          <p:nvPr>
            <p:ph type="body" idx="3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4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5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6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983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3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222" name="Google Shape;222;p23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page">
  <p:cSld name="2_Title pag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4"/>
          <p:cNvGrpSpPr/>
          <p:nvPr/>
        </p:nvGrpSpPr>
        <p:grpSpPr>
          <a:xfrm>
            <a:off x="-1" y="4423429"/>
            <a:ext cx="16256001" cy="4792283"/>
            <a:chOff x="0" y="4606764"/>
            <a:chExt cx="15661900" cy="4233211"/>
          </a:xfrm>
        </p:grpSpPr>
        <p:pic>
          <p:nvPicPr>
            <p:cNvPr id="231" name="Google Shape;231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626482"/>
              <a:ext cx="6552866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52867" y="4606764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4"/>
            <p:cNvPicPr preferRelativeResize="0"/>
            <p:nvPr/>
          </p:nvPicPr>
          <p:blipFill rotWithShape="1">
            <a:blip r:embed="rId2">
              <a:alphaModFix/>
            </a:blip>
            <a:srcRect l="1" r="60991"/>
            <a:stretch/>
          </p:blipFill>
          <p:spPr>
            <a:xfrm>
              <a:off x="13105735" y="4626481"/>
              <a:ext cx="2556165" cy="4213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24"/>
          <p:cNvGrpSpPr/>
          <p:nvPr/>
        </p:nvGrpSpPr>
        <p:grpSpPr>
          <a:xfrm>
            <a:off x="-1" y="123515"/>
            <a:ext cx="16256001" cy="4792283"/>
            <a:chOff x="0" y="4606764"/>
            <a:chExt cx="15661900" cy="4233211"/>
          </a:xfrm>
        </p:grpSpPr>
        <p:pic>
          <p:nvPicPr>
            <p:cNvPr id="235" name="Google Shape;235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626482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52867" y="4606764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4"/>
            <p:cNvPicPr preferRelativeResize="0"/>
            <p:nvPr/>
          </p:nvPicPr>
          <p:blipFill rotWithShape="1">
            <a:blip r:embed="rId2">
              <a:alphaModFix/>
            </a:blip>
            <a:srcRect l="1" r="60991"/>
            <a:stretch/>
          </p:blipFill>
          <p:spPr>
            <a:xfrm>
              <a:off x="13105735" y="4626481"/>
              <a:ext cx="2556165" cy="4213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oogle Shape;238;p24"/>
          <p:cNvGrpSpPr/>
          <p:nvPr/>
        </p:nvGrpSpPr>
        <p:grpSpPr>
          <a:xfrm>
            <a:off x="0" y="-7450"/>
            <a:ext cx="16256000" cy="130964"/>
            <a:chOff x="0" y="474414"/>
            <a:chExt cx="7908925" cy="61412"/>
          </a:xfrm>
        </p:grpSpPr>
        <p:sp>
          <p:nvSpPr>
            <p:cNvPr id="239" name="Google Shape;239;p24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62ABCC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72523" y="2563382"/>
            <a:ext cx="1644872" cy="59470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body" idx="1"/>
          </p:nvPr>
        </p:nvSpPr>
        <p:spPr>
          <a:xfrm>
            <a:off x="1886347" y="3762307"/>
            <a:ext cx="12483308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  <a:defRPr sz="3200" b="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2pPr>
            <a:lvl3pPr marL="1371600" lvl="2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marL="1828800" lvl="3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marL="2286000" lvl="4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2"/>
          </p:nvPr>
        </p:nvSpPr>
        <p:spPr>
          <a:xfrm>
            <a:off x="2453770" y="4553377"/>
            <a:ext cx="11348463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None/>
              <a:defRPr sz="2800" b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2pPr>
            <a:lvl3pPr marL="1371600" lvl="2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marL="1828800" lvl="3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marL="2286000" lvl="4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272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urse Name">
  <p:cSld name="1_Course Name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>
            <a:spLocks noGrp="1"/>
          </p:cNvSpPr>
          <p:nvPr>
            <p:ph type="body" idx="1"/>
          </p:nvPr>
        </p:nvSpPr>
        <p:spPr>
          <a:xfrm>
            <a:off x="8753642" y="4201720"/>
            <a:ext cx="7212263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sson Name">
  <p:cSld name="1_Lesson Nam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>
            <a:spLocks noGrp="1"/>
          </p:cNvSpPr>
          <p:nvPr>
            <p:ph type="body" idx="1"/>
          </p:nvPr>
        </p:nvSpPr>
        <p:spPr>
          <a:xfrm>
            <a:off x="8753642" y="4201720"/>
            <a:ext cx="7224295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>
            <a:spLocks noGrp="1"/>
          </p:cNvSpPr>
          <p:nvPr>
            <p:ph type="body" idx="1"/>
          </p:nvPr>
        </p:nvSpPr>
        <p:spPr>
          <a:xfrm>
            <a:off x="1107654" y="2003159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body" idx="2"/>
          </p:nvPr>
        </p:nvSpPr>
        <p:spPr>
          <a:xfrm>
            <a:off x="1107654" y="3195856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3"/>
          </p:nvPr>
        </p:nvSpPr>
        <p:spPr>
          <a:xfrm>
            <a:off x="1107654" y="438855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body" idx="4"/>
          </p:nvPr>
        </p:nvSpPr>
        <p:spPr>
          <a:xfrm>
            <a:off x="1107654" y="558125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5"/>
          </p:nvPr>
        </p:nvSpPr>
        <p:spPr>
          <a:xfrm>
            <a:off x="1107654" y="6401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">
  <p:cSld name="1_Quiz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/>
          <p:nvPr/>
        </p:nvSpPr>
        <p:spPr>
          <a:xfrm>
            <a:off x="8128000" y="4310390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8753642" y="4201720"/>
            <a:ext cx="7224295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2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3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4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5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30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0"/>
          <p:cNvSpPr txBox="1">
            <a:spLocks noGrp="1"/>
          </p:cNvSpPr>
          <p:nvPr>
            <p:ph type="body" idx="6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3_quiz a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>
            <a:spLocks noGrp="1"/>
          </p:cNvSpPr>
          <p:nvPr>
            <p:ph type="body" idx="1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2"/>
          </p:nvPr>
        </p:nvSpPr>
        <p:spPr>
          <a:xfrm>
            <a:off x="3133430" y="7373503"/>
            <a:ext cx="9022188" cy="35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4F93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24F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95" name="Google Shape;295;p31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31"/>
          <p:cNvSpPr txBox="1">
            <a:spLocks noGrp="1"/>
          </p:cNvSpPr>
          <p:nvPr>
            <p:ph type="body" idx="3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4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body" idx="5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6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7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body" idx="8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>
            <a:spLocks noGrp="1"/>
          </p:cNvSpPr>
          <p:nvPr>
            <p:ph type="body" idx="1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2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3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4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3_quiz ans 2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2" name="Google Shape;322;p33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33"/>
          <p:cNvSpPr txBox="1">
            <a:spLocks noGrp="1"/>
          </p:cNvSpPr>
          <p:nvPr>
            <p:ph type="body" idx="2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3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body" idx="5"/>
          </p:nvPr>
        </p:nvSpPr>
        <p:spPr>
          <a:xfrm>
            <a:off x="3133430" y="7373503"/>
            <a:ext cx="9022188" cy="35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4F93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24F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9" name="Google Shape;329;p3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>
            <a:spLocks noGrp="1"/>
          </p:cNvSpPr>
          <p:nvPr>
            <p:ph type="body" idx="6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 txBox="1">
            <a:spLocks noGrp="1"/>
          </p:cNvSpPr>
          <p:nvPr>
            <p:ph type="body" idx="2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body" idx="3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body" idx="4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body" idx="5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34"/>
          <p:cNvSpPr txBox="1"/>
          <p:nvPr/>
        </p:nvSpPr>
        <p:spPr>
          <a:xfrm>
            <a:off x="1664103" y="617766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4"/>
          <p:cNvSpPr txBox="1">
            <a:spLocks noGrp="1"/>
          </p:cNvSpPr>
          <p:nvPr>
            <p:ph type="body" idx="6"/>
          </p:nvPr>
        </p:nvSpPr>
        <p:spPr>
          <a:xfrm>
            <a:off x="2329744" y="605764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5" name="Google Shape;345;p3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body" idx="7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3_quiz ans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>
            <a:spLocks noGrp="1"/>
          </p:cNvSpPr>
          <p:nvPr>
            <p:ph type="body" idx="1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3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3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3" name="Google Shape;353;p35"/>
          <p:cNvSpPr txBox="1">
            <a:spLocks noGrp="1"/>
          </p:cNvSpPr>
          <p:nvPr>
            <p:ph type="body" idx="2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35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5"/>
          <p:cNvSpPr txBox="1">
            <a:spLocks noGrp="1"/>
          </p:cNvSpPr>
          <p:nvPr>
            <p:ph type="body" idx="3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body" idx="4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0" name="Google Shape;360;p35"/>
          <p:cNvSpPr txBox="1">
            <a:spLocks noGrp="1"/>
          </p:cNvSpPr>
          <p:nvPr>
            <p:ph type="body" idx="5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6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35"/>
          <p:cNvSpPr txBox="1"/>
          <p:nvPr/>
        </p:nvSpPr>
        <p:spPr>
          <a:xfrm>
            <a:off x="1664103" y="617766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5"/>
          <p:cNvSpPr txBox="1">
            <a:spLocks noGrp="1"/>
          </p:cNvSpPr>
          <p:nvPr>
            <p:ph type="body" idx="7"/>
          </p:nvPr>
        </p:nvSpPr>
        <p:spPr>
          <a:xfrm>
            <a:off x="2329744" y="605764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8"/>
          </p:nvPr>
        </p:nvSpPr>
        <p:spPr>
          <a:xfrm>
            <a:off x="3133430" y="7373503"/>
            <a:ext cx="9022188" cy="35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4F93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24F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3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5"/>
          <p:cNvSpPr txBox="1">
            <a:spLocks noGrp="1"/>
          </p:cNvSpPr>
          <p:nvPr>
            <p:ph type="body" idx="9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>
            <a:spLocks noGrp="1"/>
          </p:cNvSpPr>
          <p:nvPr>
            <p:ph type="body" idx="1"/>
          </p:nvPr>
        </p:nvSpPr>
        <p:spPr>
          <a:xfrm>
            <a:off x="1107654" y="2003159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2"/>
          </p:nvPr>
        </p:nvSpPr>
        <p:spPr>
          <a:xfrm>
            <a:off x="1107654" y="3195856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body" idx="3"/>
          </p:nvPr>
        </p:nvSpPr>
        <p:spPr>
          <a:xfrm>
            <a:off x="1107654" y="438855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3" name="Google Shape;373;p36"/>
          <p:cNvSpPr txBox="1">
            <a:spLocks noGrp="1"/>
          </p:cNvSpPr>
          <p:nvPr>
            <p:ph type="body" idx="4"/>
          </p:nvPr>
        </p:nvSpPr>
        <p:spPr>
          <a:xfrm>
            <a:off x="1107654" y="558125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body" idx="5"/>
          </p:nvPr>
        </p:nvSpPr>
        <p:spPr>
          <a:xfrm>
            <a:off x="1107654" y="6401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>
            <a:spLocks noGrp="1"/>
          </p:cNvSpPr>
          <p:nvPr>
            <p:ph type="title"/>
          </p:nvPr>
        </p:nvSpPr>
        <p:spPr>
          <a:xfrm>
            <a:off x="1120872" y="436395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3275216" y="2396331"/>
            <a:ext cx="97425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1120872" y="436395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38"/>
          <p:cNvSpPr txBox="1">
            <a:spLocks noGrp="1"/>
          </p:cNvSpPr>
          <p:nvPr>
            <p:ph type="body" idx="1"/>
          </p:nvPr>
        </p:nvSpPr>
        <p:spPr>
          <a:xfrm>
            <a:off x="3275216" y="2396331"/>
            <a:ext cx="97425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">
  <p:cSld name="Projec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3394841" y="677027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6" name="Google Shape;386;p3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3275216" y="2396331"/>
            <a:ext cx="97425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">
  <p:cSld name="What Next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title"/>
          </p:nvPr>
        </p:nvSpPr>
        <p:spPr>
          <a:xfrm>
            <a:off x="3394841" y="677027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1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95" name="Google Shape;395;p4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">
  <p:cSld name="1_Thank you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3913352" y="4061040"/>
            <a:ext cx="8429296" cy="10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" name="Google Shape;32;p1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526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32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/>
          <p:nvPr/>
        </p:nvSpPr>
        <p:spPr>
          <a:xfrm>
            <a:off x="-1" y="7677018"/>
            <a:ext cx="16256001" cy="1466983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16"/>
          <p:cNvGrpSpPr/>
          <p:nvPr/>
        </p:nvGrpSpPr>
        <p:grpSpPr>
          <a:xfrm>
            <a:off x="-3" y="7545045"/>
            <a:ext cx="16256000" cy="130964"/>
            <a:chOff x="0" y="474414"/>
            <a:chExt cx="7908925" cy="61412"/>
          </a:xfrm>
        </p:grpSpPr>
        <p:sp>
          <p:nvSpPr>
            <p:cNvPr id="39" name="Google Shape;39;p16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16"/>
          <p:cNvSpPr/>
          <p:nvPr/>
        </p:nvSpPr>
        <p:spPr>
          <a:xfrm>
            <a:off x="-1" y="4732"/>
            <a:ext cx="16256001" cy="1121168"/>
          </a:xfrm>
          <a:prstGeom prst="rect">
            <a:avLst/>
          </a:prstGeom>
          <a:solidFill>
            <a:srgbClr val="7EC7E8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6760067" y="3801294"/>
            <a:ext cx="50150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Open Sans"/>
              <a:buNone/>
            </a:pPr>
            <a:r>
              <a:rPr lang="en-US" sz="7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16"/>
          <p:cNvGrpSpPr/>
          <p:nvPr/>
        </p:nvGrpSpPr>
        <p:grpSpPr>
          <a:xfrm>
            <a:off x="2493994" y="2493927"/>
            <a:ext cx="3549856" cy="3683090"/>
            <a:chOff x="1430872" y="1152875"/>
            <a:chExt cx="1727088" cy="1727088"/>
          </a:xfrm>
        </p:grpSpPr>
        <p:sp>
          <p:nvSpPr>
            <p:cNvPr id="49" name="Google Shape;49;p16"/>
            <p:cNvSpPr/>
            <p:nvPr/>
          </p:nvSpPr>
          <p:spPr>
            <a:xfrm>
              <a:off x="1430872" y="1152875"/>
              <a:ext cx="1727088" cy="1727088"/>
            </a:xfrm>
            <a:prstGeom prst="ellipse">
              <a:avLst/>
            </a:prstGeom>
            <a:solidFill>
              <a:srgbClr val="7EC7E8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" name="Google Shape;50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57008" y="1588960"/>
              <a:ext cx="1322414" cy="8601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" name="Google Shape;5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144667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31063" y="176536"/>
            <a:ext cx="2589088" cy="768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">
  <p:cSld name="Quiz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35231" y="2092511"/>
            <a:ext cx="11469145" cy="39098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7"/>
          <p:cNvSpPr txBox="1"/>
          <p:nvPr/>
        </p:nvSpPr>
        <p:spPr>
          <a:xfrm>
            <a:off x="4298939" y="3577955"/>
            <a:ext cx="1954381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99"/>
              <a:buFont typeface="Arial"/>
              <a:buNone/>
            </a:pPr>
            <a:r>
              <a:rPr lang="en-US" sz="7399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7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58" name="Google Shape;58;p17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7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7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7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7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7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7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 q">
  <p:cSld name="quiz q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7" name="Google Shape;67;p18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8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8"/>
          <p:cNvSpPr txBox="1"/>
          <p:nvPr/>
        </p:nvSpPr>
        <p:spPr>
          <a:xfrm>
            <a:off x="1664101" y="464988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1664103" y="547098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3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4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5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6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8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83" name="Google Shape;83;p18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 ans">
  <p:cSld name="quiz a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1" y="6798914"/>
            <a:ext cx="16256001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33971" y="7456927"/>
            <a:ext cx="15267333" cy="12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436422" y="6835848"/>
            <a:ext cx="3232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9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9"/>
          <p:cNvCxnSpPr/>
          <p:nvPr/>
        </p:nvCxnSpPr>
        <p:spPr>
          <a:xfrm>
            <a:off x="396856" y="7371304"/>
            <a:ext cx="15462286" cy="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F37"/>
              </a:buClr>
              <a:buSzPts val="2400"/>
              <a:buNone/>
              <a:defRPr sz="2400" b="1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9" name="Google Shape;99;p19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body" idx="3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1664101" y="464988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664103" y="547098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4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5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6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7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8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983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9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114" name="Google Shape;114;p19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"/>
          <p:cNvSpPr txBox="1">
            <a:spLocks noGrp="1"/>
          </p:cNvSpPr>
          <p:nvPr>
            <p:ph type="body" idx="1"/>
          </p:nvPr>
        </p:nvSpPr>
        <p:spPr>
          <a:xfrm>
            <a:off x="8753642" y="3831441"/>
            <a:ext cx="7212263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>
                <a:latin typeface="Open Sans ExtraBold"/>
                <a:ea typeface="Open Sans ExtraBold"/>
                <a:cs typeface="Open Sans ExtraBold"/>
                <a:sym typeface="Open Sans ExtraBold"/>
              </a:rPr>
              <a:t>Deep Learning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"/>
          <p:cNvSpPr txBox="1">
            <a:spLocks noGrp="1"/>
          </p:cNvSpPr>
          <p:nvPr>
            <p:ph type="body" idx="1"/>
          </p:nvPr>
        </p:nvSpPr>
        <p:spPr>
          <a:xfrm>
            <a:off x="6494586" y="4201720"/>
            <a:ext cx="9483352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Course 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Objectives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11" name="Google Shape;411;p3"/>
          <p:cNvGrpSpPr/>
          <p:nvPr/>
        </p:nvGrpSpPr>
        <p:grpSpPr>
          <a:xfrm>
            <a:off x="707399" y="1824303"/>
            <a:ext cx="11793208" cy="6085615"/>
            <a:chOff x="232348" y="1519503"/>
            <a:chExt cx="11793208" cy="6085615"/>
          </a:xfrm>
        </p:grpSpPr>
        <p:sp>
          <p:nvSpPr>
            <p:cNvPr id="412" name="Google Shape;412;p3"/>
            <p:cNvSpPr/>
            <p:nvPr/>
          </p:nvSpPr>
          <p:spPr>
            <a:xfrm>
              <a:off x="232348" y="1519503"/>
              <a:ext cx="11793208" cy="60856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D0CEC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"/>
            <p:cNvSpPr txBox="1"/>
            <p:nvPr/>
          </p:nvSpPr>
          <p:spPr>
            <a:xfrm>
              <a:off x="729046" y="1862392"/>
              <a:ext cx="11040418" cy="4862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By the end of this course, you will be able to: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Solve complex problems using neural networks</a:t>
              </a:r>
              <a:endParaRPr dirty="0"/>
            </a:p>
            <a:p>
              <a:pPr marL="342900" marR="0" lvl="0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dirty="0">
                  <a:latin typeface="Open Sans"/>
                  <a:ea typeface="Open Sans"/>
                  <a:cs typeface="Open Sans"/>
                  <a:sym typeface="Open Sans"/>
                </a:rPr>
                <a:t>Configure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deep learning algorithms and learn how to train deep networks</a:t>
              </a:r>
              <a:endParaRPr dirty="0"/>
            </a:p>
            <a:p>
              <a:pPr marL="342900" marR="0" lvl="0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  </a:ext>
                  </a:extLst>
                </a:rPr>
                <a:t>Use various </a:t>
              </a:r>
              <a:r>
                <a:rPr lang="en-US" sz="2200" dirty="0"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  </a:ext>
                  </a:extLst>
                </a:rPr>
                <a:t>frameworks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  </a:ext>
                  </a:extLst>
                </a:rPr>
                <a:t>required for creating neural networks along with their functionalities</a:t>
              </a:r>
              <a:endParaRPr dirty="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endParaRPr>
            </a:p>
            <a:p>
              <a:pPr marL="342900" marR="0" lvl="0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dirty="0"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  </a:ext>
                  </a:extLst>
                </a:rPr>
                <a:t>Perform image classification using CNNs</a:t>
              </a: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endParaRPr lang="en-US"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  </a:ext>
                  </a:extLst>
                </a:rPr>
                <a:t>Work on sequential data with LSTMs</a:t>
              </a: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14" name="Google Shape;4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1938" y="633807"/>
            <a:ext cx="5720863" cy="56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40687" y="2976377"/>
            <a:ext cx="3486257" cy="34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Prerequisites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421" name="Google Shape;4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9242" y="633807"/>
            <a:ext cx="6568750" cy="56745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"/>
          <p:cNvSpPr/>
          <p:nvPr/>
        </p:nvSpPr>
        <p:spPr>
          <a:xfrm>
            <a:off x="3177623" y="1400434"/>
            <a:ext cx="9900753" cy="801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course requires prior knowledge of the following technologies: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4"/>
          <p:cNvSpPr txBox="1"/>
          <p:nvPr/>
        </p:nvSpPr>
        <p:spPr>
          <a:xfrm>
            <a:off x="3267785" y="7502817"/>
            <a:ext cx="31561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"/>
          <p:cNvSpPr txBox="1"/>
          <p:nvPr/>
        </p:nvSpPr>
        <p:spPr>
          <a:xfrm>
            <a:off x="10034390" y="7429640"/>
            <a:ext cx="31561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4242" y="312354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ball&#10;&#10;Description automatically generated">
            <a:extLst>
              <a:ext uri="{FF2B5EF4-FFF2-40B4-BE49-F238E27FC236}">
                <a16:creationId xmlns:a16="http://schemas.microsoft.com/office/drawing/2014/main" id="{33C929A0-0881-4320-AE08-C8221FE653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5" t="6931" r="6582" b="30000"/>
          <a:stretch/>
        </p:blipFill>
        <p:spPr>
          <a:xfrm>
            <a:off x="8691949" y="3123545"/>
            <a:ext cx="4985025" cy="39389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Outline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432" name="Google Shape;432;p5"/>
          <p:cNvCxnSpPr/>
          <p:nvPr/>
        </p:nvCxnSpPr>
        <p:spPr>
          <a:xfrm>
            <a:off x="379417" y="4943627"/>
            <a:ext cx="15880819" cy="15080"/>
          </a:xfrm>
          <a:prstGeom prst="straightConnector1">
            <a:avLst/>
          </a:prstGeom>
          <a:noFill/>
          <a:ln w="9525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3" name="Google Shape;433;p5"/>
          <p:cNvCxnSpPr/>
          <p:nvPr/>
        </p:nvCxnSpPr>
        <p:spPr>
          <a:xfrm rot="5400000">
            <a:off x="2170718" y="4372212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34" name="Google Shape;434;p5"/>
          <p:cNvSpPr/>
          <p:nvPr/>
        </p:nvSpPr>
        <p:spPr>
          <a:xfrm>
            <a:off x="2114899" y="2549144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2250364" y="2684772"/>
            <a:ext cx="972309" cy="972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"/>
          <p:cNvSpPr txBox="1"/>
          <p:nvPr/>
        </p:nvSpPr>
        <p:spPr>
          <a:xfrm>
            <a:off x="1008990" y="5350028"/>
            <a:ext cx="3334406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Artificial Neural Networks: Understand the functionin</a:t>
            </a:r>
            <a:r>
              <a:rPr lang="en-IN" sz="2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 of neural networks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5"/>
          <p:cNvCxnSpPr/>
          <p:nvPr/>
        </p:nvCxnSpPr>
        <p:spPr>
          <a:xfrm rot="-5400000">
            <a:off x="5737600" y="5508279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38" name="Google Shape;438;p5"/>
          <p:cNvSpPr/>
          <p:nvPr/>
        </p:nvSpPr>
        <p:spPr>
          <a:xfrm rot="10800000" flipH="1">
            <a:off x="5681786" y="6087779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5817248" y="6223408"/>
            <a:ext cx="972309" cy="972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"/>
          <p:cNvSpPr txBox="1"/>
          <p:nvPr/>
        </p:nvSpPr>
        <p:spPr>
          <a:xfrm>
            <a:off x="4304709" y="3464004"/>
            <a:ext cx="426003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and Deep Learning Introduction: Get exposed to usages of deep learning at a use case level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1" name="Google Shape;441;p5"/>
          <p:cNvCxnSpPr/>
          <p:nvPr/>
        </p:nvCxnSpPr>
        <p:spPr>
          <a:xfrm rot="5400000">
            <a:off x="9218416" y="4363070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42" name="Google Shape;442;p5"/>
          <p:cNvSpPr/>
          <p:nvPr/>
        </p:nvSpPr>
        <p:spPr>
          <a:xfrm>
            <a:off x="9162598" y="2540003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9298063" y="2675630"/>
            <a:ext cx="972309" cy="972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"/>
          <p:cNvSpPr txBox="1"/>
          <p:nvPr/>
        </p:nvSpPr>
        <p:spPr>
          <a:xfrm>
            <a:off x="8355295" y="5394688"/>
            <a:ext cx="3233507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Neural Network and Tools: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exposed to different frameworks for building a deep neural model in Python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5" name="Google Shape;445;p5"/>
          <p:cNvCxnSpPr/>
          <p:nvPr/>
        </p:nvCxnSpPr>
        <p:spPr>
          <a:xfrm rot="-5400000">
            <a:off x="12714996" y="5523360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46" name="Google Shape;446;p5"/>
          <p:cNvSpPr/>
          <p:nvPr/>
        </p:nvSpPr>
        <p:spPr>
          <a:xfrm rot="10800000" flipH="1">
            <a:off x="12659180" y="6102860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2794643" y="6238489"/>
            <a:ext cx="972309" cy="972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"/>
          <p:cNvSpPr txBox="1"/>
          <p:nvPr/>
        </p:nvSpPr>
        <p:spPr>
          <a:xfrm>
            <a:off x="11599066" y="2794258"/>
            <a:ext cx="3866913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Neural Net optimization, tuning, interpretability: Learn to optimize and tune your deep learning models for enhanced performance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7" name="Google Shape;4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345" y="633807"/>
            <a:ext cx="5464456" cy="56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Outline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463" name="Google Shape;463;p6"/>
          <p:cNvCxnSpPr/>
          <p:nvPr/>
        </p:nvCxnSpPr>
        <p:spPr>
          <a:xfrm>
            <a:off x="437751" y="4943627"/>
            <a:ext cx="15747911" cy="0"/>
          </a:xfrm>
          <a:prstGeom prst="straightConnector1">
            <a:avLst/>
          </a:prstGeom>
          <a:noFill/>
          <a:ln w="9525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6"/>
          <p:cNvCxnSpPr/>
          <p:nvPr/>
        </p:nvCxnSpPr>
        <p:spPr>
          <a:xfrm rot="5400000">
            <a:off x="3500930" y="4363070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73" name="Google Shape;473;p6"/>
          <p:cNvSpPr/>
          <p:nvPr/>
        </p:nvSpPr>
        <p:spPr>
          <a:xfrm>
            <a:off x="3445112" y="2540003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"/>
          <p:cNvSpPr/>
          <p:nvPr/>
        </p:nvSpPr>
        <p:spPr>
          <a:xfrm>
            <a:off x="3580577" y="2675630"/>
            <a:ext cx="972309" cy="972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"/>
          <p:cNvSpPr txBox="1"/>
          <p:nvPr/>
        </p:nvSpPr>
        <p:spPr>
          <a:xfrm>
            <a:off x="2380596" y="5242030"/>
            <a:ext cx="3358047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Convolutional Neural Net: Understand the working of CNN and use it for image classification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6" name="Google Shape;476;p6"/>
          <p:cNvCxnSpPr/>
          <p:nvPr/>
        </p:nvCxnSpPr>
        <p:spPr>
          <a:xfrm rot="-5400000">
            <a:off x="7696304" y="5523360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77" name="Google Shape;477;p6"/>
          <p:cNvSpPr/>
          <p:nvPr/>
        </p:nvSpPr>
        <p:spPr>
          <a:xfrm rot="10800000" flipH="1">
            <a:off x="7640488" y="6102860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"/>
          <p:cNvSpPr/>
          <p:nvPr/>
        </p:nvSpPr>
        <p:spPr>
          <a:xfrm>
            <a:off x="7775951" y="6238489"/>
            <a:ext cx="972309" cy="972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"/>
          <p:cNvSpPr txBox="1"/>
          <p:nvPr/>
        </p:nvSpPr>
        <p:spPr>
          <a:xfrm>
            <a:off x="6500610" y="3523860"/>
            <a:ext cx="352069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Recurrent Neura</a:t>
            </a:r>
            <a:r>
              <a:rPr lang="en-IN" sz="2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 Networks: Use RNNs to model sequential data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0" name="Google Shape;480;p6"/>
          <p:cNvCxnSpPr/>
          <p:nvPr/>
        </p:nvCxnSpPr>
        <p:spPr>
          <a:xfrm rot="5400000">
            <a:off x="12110271" y="4372212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81" name="Google Shape;481;p6"/>
          <p:cNvSpPr/>
          <p:nvPr/>
        </p:nvSpPr>
        <p:spPr>
          <a:xfrm>
            <a:off x="12054452" y="2549144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"/>
          <p:cNvSpPr/>
          <p:nvPr/>
        </p:nvSpPr>
        <p:spPr>
          <a:xfrm>
            <a:off x="12189917" y="2684772"/>
            <a:ext cx="972309" cy="972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"/>
          <p:cNvSpPr txBox="1"/>
          <p:nvPr/>
        </p:nvSpPr>
        <p:spPr>
          <a:xfrm>
            <a:off x="10914578" y="5265373"/>
            <a:ext cx="3520691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Autoencoders: Learn autoencoders to learn efficient data </a:t>
            </a:r>
            <a:r>
              <a:rPr lang="en-IN" sz="2200" b="1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codings</a:t>
            </a: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 an unsupervised manner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8" name="Google Shape;4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345" y="633807"/>
            <a:ext cx="5464456" cy="56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Project Highlights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94" name="Google Shape;494;p7"/>
          <p:cNvGrpSpPr/>
          <p:nvPr/>
        </p:nvGrpSpPr>
        <p:grpSpPr>
          <a:xfrm>
            <a:off x="304800" y="0"/>
            <a:ext cx="3940312" cy="9144000"/>
            <a:chOff x="0" y="0"/>
            <a:chExt cx="5329674" cy="9144000"/>
          </a:xfrm>
        </p:grpSpPr>
        <p:sp>
          <p:nvSpPr>
            <p:cNvPr id="495" name="Google Shape;495;p7"/>
            <p:cNvSpPr/>
            <p:nvPr/>
          </p:nvSpPr>
          <p:spPr>
            <a:xfrm>
              <a:off x="0" y="0"/>
              <a:ext cx="5329674" cy="914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6" name="Google Shape;496;p7"/>
            <p:cNvSpPr txBox="1"/>
            <p:nvPr/>
          </p:nvSpPr>
          <p:spPr>
            <a:xfrm>
              <a:off x="372131" y="1442405"/>
              <a:ext cx="460685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sng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Skills Covered: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"/>
            <p:cNvSpPr txBox="1"/>
            <p:nvPr/>
          </p:nvSpPr>
          <p:spPr>
            <a:xfrm>
              <a:off x="241613" y="2228539"/>
              <a:ext cx="3915171" cy="2123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AutoNum type="arabicPeriod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ANN, CNN, and RNN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2.  Auto</a:t>
              </a:r>
              <a:r>
                <a:rPr lang="en-US" sz="2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ncoders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99" name="Google Shape;49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543" y="655199"/>
            <a:ext cx="5308914" cy="5674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D1AEC2-E154-44A6-BFA6-0D555CDA4D59}"/>
              </a:ext>
            </a:extLst>
          </p:cNvPr>
          <p:cNvSpPr/>
          <p:nvPr/>
        </p:nvSpPr>
        <p:spPr>
          <a:xfrm>
            <a:off x="8844456" y="2041927"/>
            <a:ext cx="5682641" cy="1682244"/>
          </a:xfrm>
          <a:prstGeom prst="roundRect">
            <a:avLst/>
          </a:prstGeom>
          <a:solidFill>
            <a:srgbClr val="FF8966"/>
          </a:solidFill>
          <a:ln>
            <a:solidFill>
              <a:srgbClr val="839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PUBG Players Finishing Placement Prediction (Practice Project)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72589-AEF0-4BE0-B794-10B55542D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41" y="1734792"/>
            <a:ext cx="4163650" cy="22965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30E88BC-48F8-4389-B11A-BAD5A69FF950}"/>
              </a:ext>
            </a:extLst>
          </p:cNvPr>
          <p:cNvSpPr/>
          <p:nvPr/>
        </p:nvSpPr>
        <p:spPr>
          <a:xfrm>
            <a:off x="8844456" y="5419829"/>
            <a:ext cx="5682641" cy="1682244"/>
          </a:xfrm>
          <a:prstGeom prst="roundRect">
            <a:avLst/>
          </a:prstGeom>
          <a:solidFill>
            <a:srgbClr val="FF8966"/>
          </a:solidFill>
          <a:ln>
            <a:solidFill>
              <a:srgbClr val="839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Lending Club Loan Data Analysis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001D95C-3FB0-42DB-BA74-DAC4D9689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62" y="5112695"/>
            <a:ext cx="4163650" cy="24341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Completion Criteria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08" name="Google Shape;50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8776" y="633807"/>
            <a:ext cx="8080310" cy="567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8"/>
          <p:cNvGrpSpPr/>
          <p:nvPr/>
        </p:nvGrpSpPr>
        <p:grpSpPr>
          <a:xfrm rot="-5400000">
            <a:off x="8270399" y="2702670"/>
            <a:ext cx="1556386" cy="3214446"/>
            <a:chOff x="11662085" y="6398163"/>
            <a:chExt cx="2334579" cy="4821669"/>
          </a:xfrm>
        </p:grpSpPr>
        <p:sp>
          <p:nvSpPr>
            <p:cNvPr id="510" name="Google Shape;510;p8"/>
            <p:cNvSpPr/>
            <p:nvPr/>
          </p:nvSpPr>
          <p:spPr>
            <a:xfrm>
              <a:off x="12238256" y="6398163"/>
              <a:ext cx="1187673" cy="3916586"/>
            </a:xfrm>
            <a:custGeom>
              <a:avLst/>
              <a:gdLst/>
              <a:ahLst/>
              <a:cxnLst/>
              <a:rect l="l" t="t" r="r" b="b"/>
              <a:pathLst>
                <a:path w="1934" h="6365" extrusionOk="0">
                  <a:moveTo>
                    <a:pt x="0" y="6364"/>
                  </a:moveTo>
                  <a:lnTo>
                    <a:pt x="0" y="0"/>
                  </a:lnTo>
                  <a:lnTo>
                    <a:pt x="1933" y="1529"/>
                  </a:lnTo>
                  <a:lnTo>
                    <a:pt x="1933" y="6364"/>
                  </a:lnTo>
                  <a:lnTo>
                    <a:pt x="0" y="63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11662085" y="10214185"/>
              <a:ext cx="2334579" cy="1005647"/>
            </a:xfrm>
            <a:custGeom>
              <a:avLst/>
              <a:gdLst/>
              <a:ahLst/>
              <a:cxnLst/>
              <a:rect l="l" t="t" r="r" b="b"/>
              <a:pathLst>
                <a:path w="3798" h="1642" extrusionOk="0">
                  <a:moveTo>
                    <a:pt x="1895" y="1641"/>
                  </a:moveTo>
                  <a:lnTo>
                    <a:pt x="3797" y="0"/>
                  </a:lnTo>
                  <a:lnTo>
                    <a:pt x="1895" y="0"/>
                  </a:lnTo>
                  <a:lnTo>
                    <a:pt x="0" y="0"/>
                  </a:lnTo>
                  <a:lnTo>
                    <a:pt x="1895" y="164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8"/>
          <p:cNvGrpSpPr/>
          <p:nvPr/>
        </p:nvGrpSpPr>
        <p:grpSpPr>
          <a:xfrm rot="-5400000">
            <a:off x="6809946" y="1450648"/>
            <a:ext cx="1560010" cy="4131305"/>
            <a:chOff x="12849758" y="3522557"/>
            <a:chExt cx="2340015" cy="6196958"/>
          </a:xfrm>
        </p:grpSpPr>
        <p:sp>
          <p:nvSpPr>
            <p:cNvPr id="513" name="Google Shape;513;p8"/>
            <p:cNvSpPr/>
            <p:nvPr/>
          </p:nvSpPr>
          <p:spPr>
            <a:xfrm>
              <a:off x="13428647" y="4427639"/>
              <a:ext cx="1182237" cy="5291876"/>
            </a:xfrm>
            <a:custGeom>
              <a:avLst/>
              <a:gdLst/>
              <a:ahLst/>
              <a:cxnLst/>
              <a:rect l="l" t="t" r="r" b="b"/>
              <a:pathLst>
                <a:path w="1927" h="8596" extrusionOk="0">
                  <a:moveTo>
                    <a:pt x="0" y="0"/>
                  </a:moveTo>
                  <a:lnTo>
                    <a:pt x="0" y="8595"/>
                  </a:lnTo>
                  <a:lnTo>
                    <a:pt x="1926" y="7072"/>
                  </a:lnTo>
                  <a:lnTo>
                    <a:pt x="1926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12849758" y="3522557"/>
              <a:ext cx="2340015" cy="1005647"/>
            </a:xfrm>
            <a:custGeom>
              <a:avLst/>
              <a:gdLst/>
              <a:ahLst/>
              <a:cxnLst/>
              <a:rect l="l" t="t" r="r" b="b"/>
              <a:pathLst>
                <a:path w="3804" h="1641" extrusionOk="0">
                  <a:moveTo>
                    <a:pt x="1901" y="0"/>
                  </a:moveTo>
                  <a:lnTo>
                    <a:pt x="3803" y="1640"/>
                  </a:lnTo>
                  <a:lnTo>
                    <a:pt x="1901" y="1640"/>
                  </a:lnTo>
                  <a:lnTo>
                    <a:pt x="0" y="1640"/>
                  </a:lnTo>
                  <a:lnTo>
                    <a:pt x="190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8"/>
          <p:cNvGrpSpPr/>
          <p:nvPr/>
        </p:nvGrpSpPr>
        <p:grpSpPr>
          <a:xfrm rot="-5400000">
            <a:off x="6822630" y="3447342"/>
            <a:ext cx="1558198" cy="3310481"/>
            <a:chOff x="10471694" y="4155843"/>
            <a:chExt cx="2337297" cy="4965721"/>
          </a:xfrm>
        </p:grpSpPr>
        <p:sp>
          <p:nvSpPr>
            <p:cNvPr id="516" name="Google Shape;516;p8"/>
            <p:cNvSpPr/>
            <p:nvPr/>
          </p:nvSpPr>
          <p:spPr>
            <a:xfrm>
              <a:off x="11050583" y="5058207"/>
              <a:ext cx="1182237" cy="4063357"/>
            </a:xfrm>
            <a:custGeom>
              <a:avLst/>
              <a:gdLst/>
              <a:ahLst/>
              <a:cxnLst/>
              <a:rect l="l" t="t" r="r" b="b"/>
              <a:pathLst>
                <a:path w="1927" h="6601" extrusionOk="0">
                  <a:moveTo>
                    <a:pt x="1926" y="0"/>
                  </a:moveTo>
                  <a:lnTo>
                    <a:pt x="1926" y="6600"/>
                  </a:lnTo>
                  <a:lnTo>
                    <a:pt x="0" y="5077"/>
                  </a:lnTo>
                  <a:lnTo>
                    <a:pt x="0" y="0"/>
                  </a:lnTo>
                  <a:lnTo>
                    <a:pt x="192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10471694" y="4155843"/>
              <a:ext cx="2337297" cy="1005647"/>
            </a:xfrm>
            <a:custGeom>
              <a:avLst/>
              <a:gdLst/>
              <a:ahLst/>
              <a:cxnLst/>
              <a:rect l="l" t="t" r="r" b="b"/>
              <a:pathLst>
                <a:path w="3803" h="1642" extrusionOk="0">
                  <a:moveTo>
                    <a:pt x="1901" y="0"/>
                  </a:moveTo>
                  <a:lnTo>
                    <a:pt x="0" y="1641"/>
                  </a:lnTo>
                  <a:lnTo>
                    <a:pt x="1901" y="1641"/>
                  </a:lnTo>
                  <a:lnTo>
                    <a:pt x="3802" y="1641"/>
                  </a:lnTo>
                  <a:lnTo>
                    <a:pt x="190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8"/>
          <p:cNvSpPr txBox="1"/>
          <p:nvPr/>
        </p:nvSpPr>
        <p:spPr>
          <a:xfrm>
            <a:off x="6486238" y="4763094"/>
            <a:ext cx="778368" cy="67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-US"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8"/>
          <p:cNvSpPr txBox="1"/>
          <p:nvPr/>
        </p:nvSpPr>
        <p:spPr>
          <a:xfrm>
            <a:off x="6130086" y="3179392"/>
            <a:ext cx="778368" cy="67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p8"/>
          <p:cNvSpPr txBox="1"/>
          <p:nvPr/>
        </p:nvSpPr>
        <p:spPr>
          <a:xfrm>
            <a:off x="9834327" y="5563017"/>
            <a:ext cx="771956" cy="67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8"/>
          <p:cNvSpPr txBox="1"/>
          <p:nvPr/>
        </p:nvSpPr>
        <p:spPr>
          <a:xfrm>
            <a:off x="9623021" y="3989808"/>
            <a:ext cx="778368" cy="67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8"/>
          <p:cNvSpPr txBox="1"/>
          <p:nvPr/>
        </p:nvSpPr>
        <p:spPr>
          <a:xfrm>
            <a:off x="2353707" y="4760219"/>
            <a:ext cx="3131634" cy="8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25" rIns="146275" bIns="7312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Submit at least one course-end project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8"/>
          <p:cNvSpPr/>
          <p:nvPr/>
        </p:nvSpPr>
        <p:spPr>
          <a:xfrm rot="-5400000">
            <a:off x="9865922" y="3282200"/>
            <a:ext cx="209083" cy="2090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8"/>
          <p:cNvSpPr txBox="1"/>
          <p:nvPr/>
        </p:nvSpPr>
        <p:spPr>
          <a:xfrm>
            <a:off x="1662444" y="3045035"/>
            <a:ext cx="3770474" cy="8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25" rIns="146275" bIns="73125" anchor="t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Attend all the Live Virtual Classes (LVC) in a batch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8"/>
          <p:cNvSpPr/>
          <p:nvPr/>
        </p:nvSpPr>
        <p:spPr>
          <a:xfrm rot="-5400000">
            <a:off x="6085004" y="2484112"/>
            <a:ext cx="209083" cy="2090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 rot="-5400000">
            <a:off x="6467545" y="5961989"/>
            <a:ext cx="209083" cy="2090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 txBox="1"/>
          <p:nvPr/>
        </p:nvSpPr>
        <p:spPr>
          <a:xfrm>
            <a:off x="10902243" y="3657323"/>
            <a:ext cx="4166510" cy="8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25" rIns="146275" bIns="7312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Score a minimum of 75% in course-end assessment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"/>
          <p:cNvSpPr txBox="1">
            <a:spLocks noGrp="1"/>
          </p:cNvSpPr>
          <p:nvPr>
            <p:ph type="body" idx="1"/>
          </p:nvPr>
        </p:nvSpPr>
        <p:spPr>
          <a:xfrm>
            <a:off x="3913352" y="4061040"/>
            <a:ext cx="84294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343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Open Sans</vt:lpstr>
      <vt:lpstr>Arial</vt:lpstr>
      <vt:lpstr>Calibri</vt:lpstr>
      <vt:lpstr>Open Sans ExtraBold</vt:lpstr>
      <vt:lpstr>Custom Design</vt:lpstr>
      <vt:lpstr>PowerPoint Presentation</vt:lpstr>
      <vt:lpstr>PowerPoint Presentation</vt:lpstr>
      <vt:lpstr>Course Objectives</vt:lpstr>
      <vt:lpstr>Course Prerequisites</vt:lpstr>
      <vt:lpstr>Course Outline</vt:lpstr>
      <vt:lpstr>Course Outline</vt:lpstr>
      <vt:lpstr>Project Highlights</vt:lpstr>
      <vt:lpstr>Course Completion Criteria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K</dc:creator>
  <cp:lastModifiedBy>Atul Kumar Singh</cp:lastModifiedBy>
  <cp:revision>8</cp:revision>
  <dcterms:modified xsi:type="dcterms:W3CDTF">2019-11-28T09:47:56Z</dcterms:modified>
</cp:coreProperties>
</file>